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21" r:id="rId2"/>
    <p:sldId id="672" r:id="rId3"/>
    <p:sldId id="670" r:id="rId4"/>
    <p:sldId id="663" r:id="rId5"/>
    <p:sldId id="671" r:id="rId6"/>
    <p:sldId id="669" r:id="rId7"/>
    <p:sldId id="676" r:id="rId8"/>
    <p:sldId id="675" r:id="rId9"/>
    <p:sldId id="673" r:id="rId10"/>
  </p:sldIdLst>
  <p:sldSz cx="10440988" cy="7561263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36">
          <p15:clr>
            <a:srgbClr val="A4A3A4"/>
          </p15:clr>
        </p15:guide>
        <p15:guide id="2" orient="horz" pos="2620">
          <p15:clr>
            <a:srgbClr val="A4A3A4"/>
          </p15:clr>
        </p15:guide>
        <p15:guide id="3" orient="horz" pos="521">
          <p15:clr>
            <a:srgbClr val="A4A3A4"/>
          </p15:clr>
        </p15:guide>
        <p15:guide id="4" orient="horz" pos="751">
          <p15:clr>
            <a:srgbClr val="A4A3A4"/>
          </p15:clr>
        </p15:guide>
        <p15:guide id="5" orient="horz" pos="4395">
          <p15:clr>
            <a:srgbClr val="A4A3A4"/>
          </p15:clr>
        </p15:guide>
        <p15:guide id="6" orient="horz" pos="807">
          <p15:clr>
            <a:srgbClr val="A4A3A4"/>
          </p15:clr>
        </p15:guide>
        <p15:guide id="7" orient="horz" pos="4225">
          <p15:clr>
            <a:srgbClr val="A4A3A4"/>
          </p15:clr>
        </p15:guide>
        <p15:guide id="8" orient="horz" pos="2900">
          <p15:clr>
            <a:srgbClr val="A4A3A4"/>
          </p15:clr>
        </p15:guide>
        <p15:guide id="9" pos="224">
          <p15:clr>
            <a:srgbClr val="A4A3A4"/>
          </p15:clr>
        </p15:guide>
        <p15:guide id="10" pos="3209">
          <p15:clr>
            <a:srgbClr val="A4A3A4"/>
          </p15:clr>
        </p15:guide>
        <p15:guide id="11" pos="3357">
          <p15:clr>
            <a:srgbClr val="A4A3A4"/>
          </p15:clr>
        </p15:guide>
        <p15:guide id="12" pos="176">
          <p15:clr>
            <a:srgbClr val="A4A3A4"/>
          </p15:clr>
        </p15:guide>
        <p15:guide id="13" pos="6404">
          <p15:clr>
            <a:srgbClr val="A4A3A4"/>
          </p15:clr>
        </p15:guide>
        <p15:guide id="14" pos="6344">
          <p15:clr>
            <a:srgbClr val="A4A3A4"/>
          </p15:clr>
        </p15:guide>
        <p15:guide id="15" pos="5093">
          <p15:clr>
            <a:srgbClr val="A4A3A4"/>
          </p15:clr>
        </p15:guide>
        <p15:guide id="16" pos="19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сп. директор" initials="Ид" lastIdx="1" clrIdx="0">
    <p:extLst>
      <p:ext uri="{19B8F6BF-5375-455C-9EA6-DF929625EA0E}">
        <p15:presenceInfo xmlns:p15="http://schemas.microsoft.com/office/powerpoint/2012/main" userId="Исп. директо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BDA"/>
    <a:srgbClr val="C8C368"/>
    <a:srgbClr val="287798"/>
    <a:srgbClr val="B56C0D"/>
    <a:srgbClr val="20B5BC"/>
    <a:srgbClr val="F39A17"/>
    <a:srgbClr val="0D6CB5"/>
    <a:srgbClr val="77A9A4"/>
    <a:srgbClr val="D9F0C9"/>
    <a:srgbClr val="A3D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5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84" y="126"/>
      </p:cViewPr>
      <p:guideLst>
        <p:guide orient="horz" pos="4336"/>
        <p:guide orient="horz" pos="2620"/>
        <p:guide orient="horz" pos="521"/>
        <p:guide orient="horz" pos="751"/>
        <p:guide orient="horz" pos="4395"/>
        <p:guide orient="horz" pos="807"/>
        <p:guide orient="horz" pos="4225"/>
        <p:guide orient="horz" pos="2900"/>
        <p:guide pos="224"/>
        <p:guide pos="3209"/>
        <p:guide pos="3357"/>
        <p:guide pos="176"/>
        <p:guide pos="6404"/>
        <p:guide pos="6344"/>
        <p:guide pos="5093"/>
        <p:guide pos="1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6"/>
      </p:cViewPr>
      <p:guideLst>
        <p:guide orient="horz" pos="3129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algn="l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algn="r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4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algn="l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924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algn="r" defTabSz="919067">
              <a:defRPr sz="1200"/>
            </a:lvl1pPr>
          </a:lstStyle>
          <a:p>
            <a:fld id="{C8243238-85E1-4C3A-ADD7-ACDBE062A1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19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algn="l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algn="r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0263" y="746125"/>
            <a:ext cx="51371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6162"/>
            <a:ext cx="5438748" cy="446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4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algn="l" defTabSz="92060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240"/>
            <a:ext cx="2945862" cy="49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algn="r" defTabSz="919067">
              <a:defRPr sz="1200"/>
            </a:lvl1pPr>
          </a:lstStyle>
          <a:p>
            <a:fld id="{4E4CD1D3-FBF6-4881-801E-66CBDA0AF0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27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 userDrawn="1"/>
        </p:nvSpPr>
        <p:spPr bwMode="auto">
          <a:xfrm>
            <a:off x="0" y="-3"/>
            <a:ext cx="10440988" cy="7561266"/>
          </a:xfrm>
          <a:prstGeom prst="round1Rect">
            <a:avLst>
              <a:gd name="adj" fmla="val 0"/>
            </a:avLst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Прямоугольник с одним скругленным углом 12"/>
          <p:cNvSpPr/>
          <p:nvPr userDrawn="1"/>
        </p:nvSpPr>
        <p:spPr bwMode="auto">
          <a:xfrm flipH="1" flipV="1">
            <a:off x="752471" y="-4"/>
            <a:ext cx="9688513" cy="5079491"/>
          </a:xfrm>
          <a:prstGeom prst="round1Rect">
            <a:avLst>
              <a:gd name="adj" fmla="val 22013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с одним скругленным углом 2"/>
          <p:cNvSpPr/>
          <p:nvPr userDrawn="1"/>
        </p:nvSpPr>
        <p:spPr bwMode="auto">
          <a:xfrm flipV="1">
            <a:off x="0" y="0"/>
            <a:ext cx="9680448" cy="2663190"/>
          </a:xfrm>
          <a:prstGeom prst="round1Rect">
            <a:avLst>
              <a:gd name="adj" fmla="val 22013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0" hasCustomPrompt="1"/>
          </p:nvPr>
        </p:nvSpPr>
        <p:spPr>
          <a:xfrm>
            <a:off x="752475" y="714109"/>
            <a:ext cx="6610352" cy="86704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176213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360363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534987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720725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ТЕМА ПРЕЗЕНТАЦИИ</a:t>
            </a:r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3" hasCustomPrompt="1"/>
          </p:nvPr>
        </p:nvSpPr>
        <p:spPr>
          <a:xfrm>
            <a:off x="766764" y="1617663"/>
            <a:ext cx="6596062" cy="57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ru-RU" dirty="0"/>
              <a:t>МЕСТО ДЛЯ САБЛАЙНА</a:t>
            </a:r>
          </a:p>
        </p:txBody>
      </p:sp>
      <p:sp>
        <p:nvSpPr>
          <p:cNvPr id="15" name="Текст 32"/>
          <p:cNvSpPr>
            <a:spLocks noGrp="1"/>
          </p:cNvSpPr>
          <p:nvPr>
            <p:ph type="body" sz="quarter" idx="14" hasCustomPrompt="1"/>
          </p:nvPr>
        </p:nvSpPr>
        <p:spPr>
          <a:xfrm>
            <a:off x="766764" y="6427788"/>
            <a:ext cx="6596062" cy="57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ru-RU" dirty="0"/>
              <a:t>МЕСТО ДЛЯ САБЛАЙНА </a:t>
            </a:r>
            <a:r>
              <a:rPr lang="en-US" dirty="0"/>
              <a:t>(</a:t>
            </a:r>
            <a:r>
              <a:rPr lang="ru-RU" dirty="0"/>
              <a:t>докладчик, дата, контакты</a:t>
            </a:r>
            <a:r>
              <a:rPr lang="en-US" dirty="0"/>
              <a:t>)</a:t>
            </a:r>
            <a:endParaRPr lang="ru-RU" dirty="0"/>
          </a:p>
        </p:txBody>
      </p:sp>
      <p:pic>
        <p:nvPicPr>
          <p:cNvPr id="9" name="Picture 2" descr="https://www.mofmicro.ru/ru/simai.data/image/logo/mof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897" y="3067770"/>
            <a:ext cx="1603528" cy="160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3020851" y="3180465"/>
            <a:ext cx="7233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B56C0D"/>
                </a:solidFill>
              </a:rPr>
              <a:t>Московский областной фонд микрофинансирования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86128286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22050" y="1764297"/>
            <a:ext cx="9396889" cy="4990084"/>
          </a:xfrm>
          <a:prstGeom prst="rect">
            <a:avLst/>
          </a:prstGeom>
        </p:spPr>
        <p:txBody>
          <a:bodyPr lIns="102870" tIns="51435" rIns="102870" bIns="51435"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22288" y="6884988"/>
            <a:ext cx="2435225" cy="525462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67113" y="6884988"/>
            <a:ext cx="3306762" cy="525462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Департамент маркетинга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lIns="102870" tIns="51435" rIns="102870" bIns="51435"/>
          <a:lstStyle>
            <a:lvl1pPr>
              <a:defRPr/>
            </a:lvl1pPr>
          </a:lstStyle>
          <a:p>
            <a:pPr>
              <a:defRPr/>
            </a:pPr>
            <a:fld id="{FB9F6479-7273-4261-81FD-8A3CD3E35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7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lIns="102870" tIns="51435" rIns="102870" bIns="51435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2288" y="7008813"/>
            <a:ext cx="2435225" cy="401637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C248F5D-799C-4050-BA38-2926DC7FEFC0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7113" y="7008813"/>
            <a:ext cx="3306762" cy="401637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lIns="102870" tIns="51435" rIns="102870" bIns="51435"/>
          <a:lstStyle>
            <a:lvl1pPr>
              <a:defRPr/>
            </a:lvl1pPr>
          </a:lstStyle>
          <a:p>
            <a:pPr>
              <a:defRPr/>
            </a:pPr>
            <a:fld id="{14B3C4B9-F883-4CE4-8951-E9BBDB841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25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cID"/>
          <p:cNvSpPr txBox="1"/>
          <p:nvPr/>
        </p:nvSpPr>
        <p:spPr>
          <a:xfrm>
            <a:off x="1377403" y="7215611"/>
            <a:ext cx="65" cy="105863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>
              <a:lnSpc>
                <a:spcPct val="86000"/>
              </a:lnSpc>
              <a:defRPr/>
            </a:pPr>
            <a:endParaRPr lang="de-DE" sz="80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4" name="Copyright"/>
          <p:cNvSpPr txBox="1">
            <a:spLocks noChangeArrowheads="1"/>
          </p:cNvSpPr>
          <p:nvPr/>
        </p:nvSpPr>
        <p:spPr bwMode="gray">
          <a:xfrm>
            <a:off x="500560" y="7205364"/>
            <a:ext cx="932948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>
                <a:solidFill>
                  <a:schemeClr val="accent3"/>
                </a:solidFill>
                <a:cs typeface="Arial" charset="0"/>
              </a:rPr>
              <a:t>© OLIVER WYMAN </a:t>
            </a:r>
            <a:endParaRPr lang="en-GB" sz="800" dirty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5" name="DocID"/>
          <p:cNvSpPr txBox="1"/>
          <p:nvPr userDrawn="1"/>
        </p:nvSpPr>
        <p:spPr>
          <a:xfrm>
            <a:off x="1377403" y="7215611"/>
            <a:ext cx="65" cy="105863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>
              <a:lnSpc>
                <a:spcPct val="86000"/>
              </a:lnSpc>
              <a:defRPr/>
            </a:pPr>
            <a:endParaRPr lang="de-DE" sz="80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5382" y="421821"/>
            <a:ext cx="9445046" cy="836640"/>
          </a:xfrm>
          <a:prstGeom prst="rect">
            <a:avLst/>
          </a:prstGeom>
        </p:spPr>
        <p:txBody>
          <a:bodyPr lIns="99999" tIns="49999" rIns="99999" bIns="49999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GB" dirty="0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9720561" y="7060537"/>
            <a:ext cx="647039" cy="376237"/>
          </a:xfrm>
        </p:spPr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113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ChangeArrowheads="1"/>
          </p:cNvSpPr>
          <p:nvPr/>
        </p:nvSpPr>
        <p:spPr bwMode="gray">
          <a:xfrm>
            <a:off x="9281071" y="7141193"/>
            <a:ext cx="652454" cy="185531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C9B3FEDA-A0F5-421F-8781-0AFE1892E0F1}" type="slidenum">
              <a:rPr lang="en-GB" sz="1200">
                <a:solidFill>
                  <a:schemeClr val="accent3"/>
                </a:solidFill>
                <a:latin typeface="Arial" charset="0"/>
                <a:cs typeface="Arial" charset="0"/>
              </a:rPr>
              <a:pPr algn="r" eaLnBrk="0" hangingPunct="0">
                <a:defRPr/>
              </a:pPr>
              <a:t>‹#›</a:t>
            </a:fld>
            <a:endParaRPr lang="en-GB" sz="1200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DocID"/>
          <p:cNvSpPr txBox="1"/>
          <p:nvPr/>
        </p:nvSpPr>
        <p:spPr>
          <a:xfrm>
            <a:off x="1377403" y="7215611"/>
            <a:ext cx="65" cy="105863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>
              <a:lnSpc>
                <a:spcPct val="86000"/>
              </a:lnSpc>
              <a:defRPr/>
            </a:pPr>
            <a:endParaRPr lang="de-DE" sz="800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5" name="Copyright"/>
          <p:cNvSpPr txBox="1">
            <a:spLocks noChangeArrowheads="1"/>
          </p:cNvSpPr>
          <p:nvPr/>
        </p:nvSpPr>
        <p:spPr bwMode="gray">
          <a:xfrm>
            <a:off x="500560" y="7205364"/>
            <a:ext cx="932948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>
                <a:solidFill>
                  <a:schemeClr val="accent3"/>
                </a:solidFill>
                <a:cs typeface="Arial" charset="0"/>
              </a:rPr>
              <a:t>© OLIVER WYMAN </a:t>
            </a:r>
            <a:endParaRPr lang="en-GB" sz="800" dirty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gray">
          <a:xfrm>
            <a:off x="9281071" y="7141193"/>
            <a:ext cx="652454" cy="185531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C889B69-9483-48D7-800D-477E19B7A10B}" type="slidenum">
              <a:rPr lang="en-GB" sz="1200">
                <a:solidFill>
                  <a:schemeClr val="accent3"/>
                </a:solidFill>
                <a:latin typeface="Arial" charset="0"/>
                <a:cs typeface="Arial" charset="0"/>
              </a:rPr>
              <a:pPr algn="r" eaLnBrk="0" hangingPunct="0">
                <a:defRPr/>
              </a:pPr>
              <a:t>‹#›</a:t>
            </a:fld>
            <a:endParaRPr lang="en-GB" sz="1200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DocID"/>
          <p:cNvSpPr txBox="1"/>
          <p:nvPr userDrawn="1"/>
        </p:nvSpPr>
        <p:spPr>
          <a:xfrm>
            <a:off x="1377403" y="7215611"/>
            <a:ext cx="65" cy="105863"/>
          </a:xfrm>
          <a:prstGeom prst="rect">
            <a:avLst/>
          </a:prstGeom>
          <a:noFill/>
        </p:spPr>
        <p:txBody>
          <a:bodyPr wrap="none" lIns="0" tIns="0" rIns="0" bIns="0" anchor="b">
            <a:spAutoFit/>
          </a:bodyPr>
          <a:lstStyle/>
          <a:p>
            <a:pPr>
              <a:lnSpc>
                <a:spcPct val="86000"/>
              </a:lnSpc>
              <a:defRPr/>
            </a:pPr>
            <a:endParaRPr lang="de-DE" sz="800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82" y="421821"/>
            <a:ext cx="9445046" cy="836640"/>
          </a:xfrm>
          <a:prstGeom prst="rect">
            <a:avLst/>
          </a:prstGeom>
        </p:spPr>
        <p:txBody>
          <a:bodyPr lIns="99999" tIns="49999" rIns="99999" bIns="49999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860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348894"/>
            <a:ext cx="8874840" cy="1620771"/>
          </a:xfrm>
          <a:prstGeom prst="rect">
            <a:avLst/>
          </a:prstGeom>
        </p:spPr>
        <p:txBody>
          <a:bodyPr lIns="99999" tIns="49999" rIns="99999" bIns="49999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  <a:prstGeom prst="rect">
            <a:avLst/>
          </a:prstGeom>
        </p:spPr>
        <p:txBody>
          <a:bodyPr lIns="99999" tIns="49999" rIns="99999" bIns="49999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9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9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9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634494" y="7202454"/>
            <a:ext cx="1173726" cy="119020"/>
          </a:xfrm>
          <a:prstGeom prst="rect">
            <a:avLst/>
          </a:prstGeom>
        </p:spPr>
        <p:txBody>
          <a:bodyPr lIns="99999" tIns="49999" rIns="99999" bIns="49999"/>
          <a:lstStyle>
            <a:lvl1pPr>
              <a:defRPr/>
            </a:lvl1pPr>
          </a:lstStyle>
          <a:p>
            <a:pPr>
              <a:defRPr/>
            </a:pPr>
            <a:fld id="{CCF43018-71B5-404E-9B22-57C181C6B05B}" type="datetimeFigureOut">
              <a:rPr lang="ru-RU"/>
              <a:pPr>
                <a:defRPr/>
              </a:pPr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7784" y="7008171"/>
            <a:ext cx="3305420" cy="402567"/>
          </a:xfrm>
          <a:prstGeom prst="rect">
            <a:avLst/>
          </a:prstGeom>
        </p:spPr>
        <p:txBody>
          <a:bodyPr lIns="99999" tIns="49999" rIns="99999" bIns="49999"/>
          <a:lstStyle>
            <a:lvl1pPr algn="ctr">
              <a:lnSpc>
                <a:spcPct val="86000"/>
              </a:lnSpc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482507" y="7008171"/>
            <a:ext cx="2437209" cy="402567"/>
          </a:xfrm>
          <a:prstGeom prst="rect">
            <a:avLst/>
          </a:prstGeom>
        </p:spPr>
        <p:txBody>
          <a:bodyPr lIns="99999" tIns="49999" rIns="99999" bIns="49999"/>
          <a:lstStyle>
            <a:lvl1pPr algn="ctr">
              <a:lnSpc>
                <a:spcPct val="86000"/>
              </a:lnSpc>
              <a:defRPr>
                <a:latin typeface="Arial" charset="0"/>
              </a:defRPr>
            </a:lvl1pPr>
          </a:lstStyle>
          <a:p>
            <a:pPr>
              <a:defRPr/>
            </a:pPr>
            <a:fld id="{840DC1BD-FCBA-4CD1-8AAC-E9F745D10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9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с одним скругленным углом 13"/>
          <p:cNvSpPr/>
          <p:nvPr userDrawn="1"/>
        </p:nvSpPr>
        <p:spPr bwMode="auto">
          <a:xfrm>
            <a:off x="0" y="123822"/>
            <a:ext cx="10440988" cy="7561266"/>
          </a:xfrm>
          <a:prstGeom prst="round1Rect">
            <a:avLst>
              <a:gd name="adj" fmla="val 0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с одним скругленным углом 2"/>
          <p:cNvSpPr/>
          <p:nvPr userDrawn="1"/>
        </p:nvSpPr>
        <p:spPr bwMode="auto">
          <a:xfrm flipV="1">
            <a:off x="-1" y="3679541"/>
            <a:ext cx="10440987" cy="2418902"/>
          </a:xfrm>
          <a:prstGeom prst="round1Rect">
            <a:avLst>
              <a:gd name="adj" fmla="val 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Прямоугольник с одним скругленным углом 12"/>
          <p:cNvSpPr/>
          <p:nvPr userDrawn="1"/>
        </p:nvSpPr>
        <p:spPr bwMode="auto">
          <a:xfrm flipH="1" flipV="1">
            <a:off x="5220492" y="0"/>
            <a:ext cx="5220496" cy="4933950"/>
          </a:xfrm>
          <a:prstGeom prst="round1Rect">
            <a:avLst>
              <a:gd name="adj" fmla="val 22013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Текст 21"/>
          <p:cNvSpPr>
            <a:spLocks noGrp="1"/>
          </p:cNvSpPr>
          <p:nvPr>
            <p:ph type="body" sz="quarter" idx="10" hasCustomPrompt="1"/>
          </p:nvPr>
        </p:nvSpPr>
        <p:spPr>
          <a:xfrm>
            <a:off x="688467" y="4237320"/>
            <a:ext cx="4532025" cy="122713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7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176213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360363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534987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720725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НАЗВАНИЕ </a:t>
            </a:r>
          </a:p>
          <a:p>
            <a:pPr lvl="0"/>
            <a:r>
              <a:rPr lang="ru-RU" dirty="0"/>
              <a:t>РАЗДЕЛА</a:t>
            </a:r>
          </a:p>
        </p:txBody>
      </p:sp>
      <p:pic>
        <p:nvPicPr>
          <p:cNvPr id="7" name="Picture 2" descr="https://www.mofmicro.ru/ru/simai.data/image/logo/mof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038" y="2926163"/>
            <a:ext cx="1722812" cy="172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244555" y="3497119"/>
            <a:ext cx="3133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B56C0D"/>
                </a:solidFill>
              </a:rPr>
              <a:t>Московский областной фонд микрофинансирования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48728506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 userDrawn="1"/>
        </p:nvSpPr>
        <p:spPr bwMode="auto">
          <a:xfrm flipV="1">
            <a:off x="0" y="-7"/>
            <a:ext cx="9765792" cy="1085094"/>
          </a:xfrm>
          <a:prstGeom prst="round1Rect">
            <a:avLst>
              <a:gd name="adj" fmla="val 3427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 hasCustomPrompt="1"/>
          </p:nvPr>
        </p:nvSpPr>
        <p:spPr>
          <a:xfrm>
            <a:off x="436563" y="560770"/>
            <a:ext cx="9036621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9866708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 userDrawn="1"/>
        </p:nvSpPr>
        <p:spPr bwMode="auto">
          <a:xfrm flipV="1">
            <a:off x="0" y="-7"/>
            <a:ext cx="9765792" cy="1085094"/>
          </a:xfrm>
          <a:prstGeom prst="round1Rect">
            <a:avLst>
              <a:gd name="adj" fmla="val 3427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 hasCustomPrompt="1"/>
          </p:nvPr>
        </p:nvSpPr>
        <p:spPr>
          <a:xfrm>
            <a:off x="436563" y="560770"/>
            <a:ext cx="9036621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5640657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 userDrawn="1"/>
        </p:nvSpPr>
        <p:spPr bwMode="auto">
          <a:xfrm flipV="1">
            <a:off x="0" y="-7"/>
            <a:ext cx="9765792" cy="1085094"/>
          </a:xfrm>
          <a:prstGeom prst="round1Rect">
            <a:avLst>
              <a:gd name="adj" fmla="val 34270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550" y="403225"/>
            <a:ext cx="9005888" cy="14605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165194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 hasCustomPrompt="1"/>
          </p:nvPr>
        </p:nvSpPr>
        <p:spPr>
          <a:xfrm>
            <a:off x="436563" y="524194"/>
            <a:ext cx="9536112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 2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3295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Текст 23"/>
          <p:cNvSpPr>
            <a:spLocks noGrp="1"/>
          </p:cNvSpPr>
          <p:nvPr>
            <p:ph type="body" sz="quarter" idx="10" hasCustomPrompt="1"/>
          </p:nvPr>
        </p:nvSpPr>
        <p:spPr>
          <a:xfrm>
            <a:off x="5743575" y="1801813"/>
            <a:ext cx="4200525" cy="522287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7" name="Содержимое 2"/>
          <p:cNvSpPr>
            <a:spLocks noGrp="1"/>
          </p:cNvSpPr>
          <p:nvPr>
            <p:ph idx="12"/>
          </p:nvPr>
        </p:nvSpPr>
        <p:spPr>
          <a:xfrm>
            <a:off x="5753100" y="2457451"/>
            <a:ext cx="4200525" cy="3752850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cxnSp>
        <p:nvCxnSpPr>
          <p:cNvPr id="29" name="Straight Connector 46"/>
          <p:cNvCxnSpPr>
            <a:cxnSpLocks noChangeShapeType="1"/>
          </p:cNvCxnSpPr>
          <p:nvPr userDrawn="1"/>
        </p:nvCxnSpPr>
        <p:spPr bwMode="auto">
          <a:xfrm>
            <a:off x="346075" y="463233"/>
            <a:ext cx="0" cy="568325"/>
          </a:xfrm>
          <a:prstGeom prst="line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0" name="Прямая соединительная линия 29"/>
          <p:cNvCxnSpPr/>
          <p:nvPr userDrawn="1"/>
        </p:nvCxnSpPr>
        <p:spPr bwMode="auto">
          <a:xfrm>
            <a:off x="346074" y="467043"/>
            <a:ext cx="18526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Содержимое 2"/>
          <p:cNvSpPr>
            <a:spLocks noGrp="1"/>
          </p:cNvSpPr>
          <p:nvPr>
            <p:ph idx="13"/>
          </p:nvPr>
        </p:nvSpPr>
        <p:spPr>
          <a:xfrm>
            <a:off x="542925" y="2457451"/>
            <a:ext cx="4200525" cy="3752850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1" name="Заголовок 40"/>
          <p:cNvSpPr>
            <a:spLocks noGrp="1"/>
          </p:cNvSpPr>
          <p:nvPr>
            <p:ph type="title" hasCustomPrompt="1"/>
          </p:nvPr>
        </p:nvSpPr>
        <p:spPr>
          <a:xfrm>
            <a:off x="436563" y="524194"/>
            <a:ext cx="9536112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2" name="Текст 23"/>
          <p:cNvSpPr>
            <a:spLocks noGrp="1"/>
          </p:cNvSpPr>
          <p:nvPr>
            <p:ph type="body" sz="quarter" idx="14" hasCustomPrompt="1"/>
          </p:nvPr>
        </p:nvSpPr>
        <p:spPr>
          <a:xfrm>
            <a:off x="528638" y="1801813"/>
            <a:ext cx="4200525" cy="522287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4" name="Номер слайда 4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96733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23"/>
          <p:cNvSpPr>
            <a:spLocks noGrp="1"/>
          </p:cNvSpPr>
          <p:nvPr>
            <p:ph type="body" sz="quarter" idx="10" hasCustomPrompt="1"/>
          </p:nvPr>
        </p:nvSpPr>
        <p:spPr>
          <a:xfrm>
            <a:off x="5743575" y="1801814"/>
            <a:ext cx="4200525" cy="216073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2" name="Содержимое 2"/>
          <p:cNvSpPr>
            <a:spLocks noGrp="1"/>
          </p:cNvSpPr>
          <p:nvPr>
            <p:ph idx="12"/>
          </p:nvPr>
        </p:nvSpPr>
        <p:spPr>
          <a:xfrm>
            <a:off x="5753100" y="2133602"/>
            <a:ext cx="4200525" cy="1552574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Содержимое 2"/>
          <p:cNvSpPr>
            <a:spLocks noGrp="1"/>
          </p:cNvSpPr>
          <p:nvPr>
            <p:ph idx="13"/>
          </p:nvPr>
        </p:nvSpPr>
        <p:spPr>
          <a:xfrm>
            <a:off x="542925" y="2133602"/>
            <a:ext cx="4200525" cy="1552574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Текст 23"/>
          <p:cNvSpPr>
            <a:spLocks noGrp="1"/>
          </p:cNvSpPr>
          <p:nvPr>
            <p:ph type="body" sz="quarter" idx="14" hasCustomPrompt="1"/>
          </p:nvPr>
        </p:nvSpPr>
        <p:spPr>
          <a:xfrm>
            <a:off x="5743575" y="4421189"/>
            <a:ext cx="4200525" cy="216073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6" name="Содержимое 2"/>
          <p:cNvSpPr>
            <a:spLocks noGrp="1"/>
          </p:cNvSpPr>
          <p:nvPr>
            <p:ph idx="15"/>
          </p:nvPr>
        </p:nvSpPr>
        <p:spPr>
          <a:xfrm>
            <a:off x="5753100" y="4791077"/>
            <a:ext cx="4200525" cy="1552574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Содержимое 2"/>
          <p:cNvSpPr>
            <a:spLocks noGrp="1"/>
          </p:cNvSpPr>
          <p:nvPr>
            <p:ph idx="16"/>
          </p:nvPr>
        </p:nvSpPr>
        <p:spPr>
          <a:xfrm>
            <a:off x="542925" y="4791077"/>
            <a:ext cx="4200525" cy="1552574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23"/>
          <p:cNvSpPr>
            <a:spLocks noGrp="1"/>
          </p:cNvSpPr>
          <p:nvPr>
            <p:ph type="body" sz="quarter" idx="17" hasCustomPrompt="1"/>
          </p:nvPr>
        </p:nvSpPr>
        <p:spPr>
          <a:xfrm>
            <a:off x="544513" y="1801814"/>
            <a:ext cx="4200525" cy="216073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9" name="Текст 23"/>
          <p:cNvSpPr>
            <a:spLocks noGrp="1"/>
          </p:cNvSpPr>
          <p:nvPr>
            <p:ph type="body" sz="quarter" idx="18" hasCustomPrompt="1"/>
          </p:nvPr>
        </p:nvSpPr>
        <p:spPr>
          <a:xfrm>
            <a:off x="538163" y="4421189"/>
            <a:ext cx="4200525" cy="216073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cxnSp>
        <p:nvCxnSpPr>
          <p:cNvPr id="20" name="Straight Connector 46"/>
          <p:cNvCxnSpPr>
            <a:cxnSpLocks noChangeShapeType="1"/>
          </p:cNvCxnSpPr>
          <p:nvPr userDrawn="1"/>
        </p:nvCxnSpPr>
        <p:spPr bwMode="auto">
          <a:xfrm>
            <a:off x="346075" y="463233"/>
            <a:ext cx="0" cy="568325"/>
          </a:xfrm>
          <a:prstGeom prst="line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21" name="Прямая соединительная линия 20"/>
          <p:cNvCxnSpPr/>
          <p:nvPr userDrawn="1"/>
        </p:nvCxnSpPr>
        <p:spPr bwMode="auto">
          <a:xfrm>
            <a:off x="346074" y="467043"/>
            <a:ext cx="18526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Заголовок 21"/>
          <p:cNvSpPr>
            <a:spLocks noGrp="1"/>
          </p:cNvSpPr>
          <p:nvPr>
            <p:ph type="title" hasCustomPrompt="1"/>
          </p:nvPr>
        </p:nvSpPr>
        <p:spPr>
          <a:xfrm>
            <a:off x="436563" y="524194"/>
            <a:ext cx="9536112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cxnSp>
        <p:nvCxnSpPr>
          <p:cNvPr id="23" name="Straight Connector 38"/>
          <p:cNvCxnSpPr/>
          <p:nvPr userDrawn="1"/>
        </p:nvCxnSpPr>
        <p:spPr bwMode="auto">
          <a:xfrm>
            <a:off x="5286375" y="2778125"/>
            <a:ext cx="9525" cy="26527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39"/>
          <p:cNvCxnSpPr/>
          <p:nvPr userDrawn="1"/>
        </p:nvCxnSpPr>
        <p:spPr bwMode="auto">
          <a:xfrm>
            <a:off x="3860800" y="4032250"/>
            <a:ext cx="3005138" cy="222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41"/>
          <p:cNvSpPr>
            <a:spLocks noChangeArrowheads="1"/>
          </p:cNvSpPr>
          <p:nvPr userDrawn="1"/>
        </p:nvSpPr>
        <p:spPr bwMode="auto">
          <a:xfrm>
            <a:off x="5059363" y="3810000"/>
            <a:ext cx="444500" cy="4445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1019175"/>
            <a:endParaRPr lang="ru-RU">
              <a:cs typeface="Arial" pitchFamily="34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72608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 hasCustomPrompt="1"/>
          </p:nvPr>
        </p:nvSpPr>
        <p:spPr>
          <a:xfrm>
            <a:off x="436563" y="524194"/>
            <a:ext cx="9536112" cy="494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Содержимое 2"/>
          <p:cNvSpPr>
            <a:spLocks noGrp="1"/>
          </p:cNvSpPr>
          <p:nvPr>
            <p:ph idx="13"/>
          </p:nvPr>
        </p:nvSpPr>
        <p:spPr>
          <a:xfrm>
            <a:off x="471489" y="1990725"/>
            <a:ext cx="9453561" cy="4333875"/>
          </a:xfrm>
          <a:prstGeom prst="rect">
            <a:avLst/>
          </a:prstGeom>
        </p:spPr>
        <p:txBody>
          <a:bodyPr anchor="ctr"/>
          <a:lstStyle>
            <a:lvl1pPr algn="ctr"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ctr">
              <a:buClr>
                <a:schemeClr val="accent4"/>
              </a:buCl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algn="ctr"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algn="ctr">
              <a:buClr>
                <a:schemeClr val="accent4"/>
              </a:buCl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marL="895350" indent="-174625" algn="ctr">
              <a:buClr>
                <a:schemeClr val="accent4"/>
              </a:buClr>
              <a:buFont typeface="Wingdings" pitchFamily="2" charset="2"/>
              <a:buChar char="v"/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0" name="Текст 23"/>
          <p:cNvSpPr>
            <a:spLocks noGrp="1"/>
          </p:cNvSpPr>
          <p:nvPr>
            <p:ph type="body" sz="quarter" idx="14" hasCustomPrompt="1"/>
          </p:nvPr>
        </p:nvSpPr>
        <p:spPr>
          <a:xfrm>
            <a:off x="471490" y="1535113"/>
            <a:ext cx="9444036" cy="312737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ru-RU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13434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46"/>
          <p:cNvCxnSpPr>
            <a:cxnSpLocks noChangeShapeType="1"/>
          </p:cNvCxnSpPr>
          <p:nvPr userDrawn="1"/>
        </p:nvCxnSpPr>
        <p:spPr bwMode="auto">
          <a:xfrm>
            <a:off x="346075" y="463233"/>
            <a:ext cx="0" cy="568325"/>
          </a:xfrm>
          <a:prstGeom prst="line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16" name="Прямая соединительная линия 15"/>
          <p:cNvCxnSpPr/>
          <p:nvPr userDrawn="1"/>
        </p:nvCxnSpPr>
        <p:spPr bwMode="auto">
          <a:xfrm>
            <a:off x="346074" y="467043"/>
            <a:ext cx="18526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 userDrawn="1"/>
        </p:nvSpPr>
        <p:spPr>
          <a:xfrm>
            <a:off x="10748209" y="556816"/>
            <a:ext cx="285451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>
                <a:solidFill>
                  <a:schemeClr val="bg1">
                    <a:lumMod val="65000"/>
                  </a:schemeClr>
                </a:solidFill>
                <a:ea typeface="ＭＳ Ｐゴシック"/>
                <a:cs typeface="Arial" pitchFamily="34" charset="0"/>
              </a:rPr>
              <a:t>Подзаголовки</a:t>
            </a:r>
            <a:endParaRPr lang="ru-RU" sz="1500" b="1" kern="1200" dirty="0">
              <a:solidFill>
                <a:schemeClr val="bg1">
                  <a:lumMod val="65000"/>
                </a:schemeClr>
              </a:solidFill>
              <a:ea typeface="ＭＳ Ｐゴシック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Arial </a:t>
            </a:r>
            <a:r>
              <a:rPr lang="ru-RU" sz="1200" b="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полужирный</a:t>
            </a:r>
            <a:r>
              <a:rPr lang="en-US" sz="1200" b="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 1</a:t>
            </a:r>
            <a:r>
              <a:rPr lang="ru-RU" sz="1200" b="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2</a:t>
            </a:r>
            <a:r>
              <a:rPr lang="en-US" sz="1200" b="0" kern="12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pt</a:t>
            </a:r>
            <a:endParaRPr lang="ru-RU" sz="1200" b="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ru-RU" sz="1200" b="1" kern="1200" dirty="0">
                <a:solidFill>
                  <a:srgbClr val="F39A17"/>
                </a:solidFill>
                <a:ea typeface="ＭＳ Ｐゴシック"/>
                <a:cs typeface="Arial" pitchFamily="34" charset="0"/>
              </a:rPr>
              <a:t>Выделение в тексте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Arial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полужирный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1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pt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sz="160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0" kern="1200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/>
                <a:cs typeface="Arial" pitchFamily="34" charset="0"/>
              </a:rPr>
              <a:t>Основной</a:t>
            </a:r>
            <a:endParaRPr lang="ru-RU" sz="1500" b="0" kern="1200" dirty="0">
              <a:solidFill>
                <a:schemeClr val="tx1">
                  <a:lumMod val="65000"/>
                  <a:lumOff val="35000"/>
                </a:schemeClr>
              </a:solidFill>
              <a:ea typeface="ＭＳ Ｐゴシック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Arial</a:t>
            </a:r>
            <a:r>
              <a:rPr lang="en-US" sz="120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 11pt</a:t>
            </a:r>
          </a:p>
          <a:p>
            <a:endParaRPr lang="en-US" sz="110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i="1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Сноски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Arial 8</a:t>
            </a:r>
            <a:r>
              <a:rPr lang="en-US" sz="12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Arial" pitchFamily="34" charset="0"/>
              </a:rPr>
              <a:t>pt</a:t>
            </a:r>
            <a:endParaRPr lang="ru-RU" sz="1200" b="0" i="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endParaRPr lang="ru-RU" sz="110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endParaRPr lang="ru-RU" sz="1600" kern="12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Arial" pitchFamily="34" charset="0"/>
            </a:endParaRPr>
          </a:p>
          <a:p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10748209" y="-22125"/>
            <a:ext cx="3620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20B5BC"/>
                </a:solidFill>
                <a:cs typeface="Arial" pitchFamily="34" charset="0"/>
              </a:rPr>
              <a:t>ЗАГОЛОВКОК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Arial</a:t>
            </a:r>
            <a:r>
              <a:rPr lang="ru-RU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полужирный</a:t>
            </a:r>
            <a:r>
              <a:rPr lang="en-US" sz="1200" b="0" baseline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</a:t>
            </a:r>
            <a:r>
              <a:rPr lang="ru-RU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</a:t>
            </a:r>
            <a:r>
              <a:rPr lang="en-US" sz="1200" b="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pt</a:t>
            </a:r>
            <a:r>
              <a:rPr lang="ru-RU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16pt,</a:t>
            </a:r>
            <a:r>
              <a:rPr lang="ru-RU" sz="1200" b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Все заглавные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1" name="Straight Connector 8"/>
          <p:cNvCxnSpPr/>
          <p:nvPr userDrawn="1"/>
        </p:nvCxnSpPr>
        <p:spPr bwMode="auto">
          <a:xfrm>
            <a:off x="0" y="6969570"/>
            <a:ext cx="9693275" cy="11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720561" y="7060537"/>
            <a:ext cx="647039" cy="376237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7438668-7D67-484D-9731-F7DF8106DC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0" name="Rounded Rectangle 117"/>
          <p:cNvSpPr/>
          <p:nvPr userDrawn="1"/>
        </p:nvSpPr>
        <p:spPr bwMode="auto">
          <a:xfrm>
            <a:off x="-1570805" y="6951711"/>
            <a:ext cx="643892" cy="6064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scene3d>
            <a:camera prst="orthographicFront"/>
            <a:lightRig rig="balanced" dir="t"/>
          </a:scene3d>
          <a:sp3d z="381000" extrusionH="381000"/>
        </p:spPr>
        <p:txBody>
          <a:bodyPr lIns="72000" tIns="72000" rIns="72000" bIns="72000" anchor="ctr"/>
          <a:lstStyle/>
          <a:p>
            <a:pPr algn="ctr"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ea typeface="ＭＳ Ｐゴシック" charset="0"/>
                <a:cs typeface="ＭＳ Ｐゴシック" charset="0"/>
              </a:rPr>
              <a:t>155</a:t>
            </a:r>
          </a:p>
          <a:p>
            <a:pPr algn="ctr"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ea typeface="ＭＳ Ｐゴシック" charset="0"/>
                <a:cs typeface="ＭＳ Ｐゴシック" charset="0"/>
              </a:rPr>
              <a:t>207</a:t>
            </a:r>
          </a:p>
          <a:p>
            <a:pPr algn="ctr"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ea typeface="ＭＳ Ｐゴシック" charset="0"/>
                <a:cs typeface="ＭＳ Ｐゴシック" charset="0"/>
              </a:rPr>
              <a:t>229</a:t>
            </a:r>
            <a:endParaRPr lang="ru-RU" sz="1000" b="1" dirty="0">
              <a:solidFill>
                <a:srgbClr val="FFFFFF"/>
              </a:solidFill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2" name="Прямоугольник 18"/>
          <p:cNvSpPr/>
          <p:nvPr userDrawn="1"/>
        </p:nvSpPr>
        <p:spPr bwMode="auto">
          <a:xfrm>
            <a:off x="-1569226" y="1638248"/>
            <a:ext cx="643892" cy="663680"/>
          </a:xfrm>
          <a:prstGeom prst="round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32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181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188</a:t>
            </a:r>
          </a:p>
        </p:txBody>
      </p:sp>
      <p:sp>
        <p:nvSpPr>
          <p:cNvPr id="34" name="Прямоугольник 19"/>
          <p:cNvSpPr/>
          <p:nvPr userDrawn="1"/>
        </p:nvSpPr>
        <p:spPr bwMode="auto">
          <a:xfrm>
            <a:off x="-1569226" y="123456"/>
            <a:ext cx="643892" cy="663680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13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108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181</a:t>
            </a:r>
          </a:p>
        </p:txBody>
      </p:sp>
      <p:sp>
        <p:nvSpPr>
          <p:cNvPr id="35" name="Прямоугольник 20"/>
          <p:cNvSpPr/>
          <p:nvPr userDrawn="1"/>
        </p:nvSpPr>
        <p:spPr bwMode="auto">
          <a:xfrm>
            <a:off x="-1569226" y="880852"/>
            <a:ext cx="643892" cy="66368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166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166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166</a:t>
            </a:r>
          </a:p>
        </p:txBody>
      </p:sp>
      <p:sp>
        <p:nvSpPr>
          <p:cNvPr id="36" name="Прямоугольник 21"/>
          <p:cNvSpPr/>
          <p:nvPr userDrawn="1"/>
        </p:nvSpPr>
        <p:spPr bwMode="auto">
          <a:xfrm>
            <a:off x="-1570806" y="3910436"/>
            <a:ext cx="643892" cy="66368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10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81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136</a:t>
            </a:r>
          </a:p>
        </p:txBody>
      </p:sp>
      <p:sp>
        <p:nvSpPr>
          <p:cNvPr id="38" name="Прямоугольник 22"/>
          <p:cNvSpPr/>
          <p:nvPr userDrawn="1"/>
        </p:nvSpPr>
        <p:spPr bwMode="auto">
          <a:xfrm>
            <a:off x="-1569226" y="2395644"/>
            <a:ext cx="643892" cy="663680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243</a:t>
            </a:r>
            <a:endParaRPr lang="en-US" sz="1000" b="1" kern="1200" dirty="0">
              <a:solidFill>
                <a:srgbClr val="FFFFFF"/>
              </a:solidFill>
              <a:latin typeface="Arial" pitchFamily="34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154</a:t>
            </a:r>
            <a:endParaRPr lang="en-US" sz="1000" b="1" kern="1200" dirty="0">
              <a:solidFill>
                <a:srgbClr val="FFFFFF"/>
              </a:solidFill>
              <a:latin typeface="Arial" pitchFamily="34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39" name="Прямоугольник 23"/>
          <p:cNvSpPr/>
          <p:nvPr userDrawn="1"/>
        </p:nvSpPr>
        <p:spPr bwMode="auto">
          <a:xfrm>
            <a:off x="-1569226" y="3153040"/>
            <a:ext cx="643892" cy="663680"/>
          </a:xfrm>
          <a:prstGeom prst="round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26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148</a:t>
            </a:r>
          </a:p>
          <a:p>
            <a:pPr algn="ctr">
              <a:defRPr/>
            </a:pPr>
            <a:r>
              <a:rPr lang="ru-RU" sz="1000" b="1" kern="1200" dirty="0">
                <a:solidFill>
                  <a:srgbClr val="FFFFFF"/>
                </a:solidFill>
                <a:latin typeface="Arial" pitchFamily="34" charset="0"/>
                <a:ea typeface="ＭＳ Ｐゴシック" charset="0"/>
                <a:cs typeface="ＭＳ Ｐゴシック" charset="0"/>
              </a:rPr>
              <a:t>154</a:t>
            </a:r>
          </a:p>
        </p:txBody>
      </p:sp>
      <p:sp>
        <p:nvSpPr>
          <p:cNvPr id="40" name="Прямоугольник 24"/>
          <p:cNvSpPr/>
          <p:nvPr userDrawn="1"/>
        </p:nvSpPr>
        <p:spPr bwMode="auto">
          <a:xfrm>
            <a:off x="-1570806" y="6182622"/>
            <a:ext cx="643892" cy="663680"/>
          </a:xfrm>
          <a:prstGeom prst="round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155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207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230</a:t>
            </a:r>
          </a:p>
        </p:txBody>
      </p:sp>
      <p:sp>
        <p:nvSpPr>
          <p:cNvPr id="41" name="Прямоугольник 25"/>
          <p:cNvSpPr/>
          <p:nvPr userDrawn="1"/>
        </p:nvSpPr>
        <p:spPr bwMode="auto">
          <a:xfrm>
            <a:off x="-1570806" y="5425228"/>
            <a:ext cx="643892" cy="66368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70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170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209</a:t>
            </a:r>
          </a:p>
        </p:txBody>
      </p:sp>
      <p:sp>
        <p:nvSpPr>
          <p:cNvPr id="42" name="Прямоугольник 26"/>
          <p:cNvSpPr/>
          <p:nvPr userDrawn="1"/>
        </p:nvSpPr>
        <p:spPr bwMode="auto">
          <a:xfrm>
            <a:off x="-1570806" y="4667832"/>
            <a:ext cx="643892" cy="66368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40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119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152</a:t>
            </a:r>
          </a:p>
        </p:txBody>
      </p:sp>
      <p:pic>
        <p:nvPicPr>
          <p:cNvPr id="20" name="Picture 2" descr="https://www.mofmicro.ru/ru/simai.data/image/logo/mofm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34" y="7028278"/>
            <a:ext cx="309716" cy="31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 userDrawn="1"/>
        </p:nvSpPr>
        <p:spPr>
          <a:xfrm>
            <a:off x="742949" y="7075762"/>
            <a:ext cx="32670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solidFill>
                  <a:srgbClr val="B56C0D"/>
                </a:solidFill>
              </a:rPr>
              <a:t>Московский областной фонд микрофинансирования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26" r:id="rId3"/>
    <p:sldLayoutId id="2147484633" r:id="rId4"/>
    <p:sldLayoutId id="2147484634" r:id="rId5"/>
    <p:sldLayoutId id="2147484630" r:id="rId6"/>
    <p:sldLayoutId id="2147484618" r:id="rId7"/>
    <p:sldLayoutId id="2147484619" r:id="rId8"/>
    <p:sldLayoutId id="2147484620" r:id="rId9"/>
    <p:sldLayoutId id="2147484635" r:id="rId10"/>
    <p:sldLayoutId id="2147484636" r:id="rId11"/>
    <p:sldLayoutId id="2147484637" r:id="rId12"/>
    <p:sldLayoutId id="2147484638" r:id="rId13"/>
    <p:sldLayoutId id="2147484639" r:id="rId14"/>
  </p:sldLayoutIdLst>
  <p:transition spd="slow">
    <p:fade/>
  </p:transition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176213" indent="-176213" algn="l" defTabSz="101917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60363" indent="-184150" algn="l" defTabSz="1019175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—"/>
        <a:defRPr sz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534988" indent="-174625" algn="l" defTabSz="10191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●"/>
        <a:defRPr sz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720725" indent="-185738" algn="l" defTabSz="1019175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‐"/>
        <a:defRPr sz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895350" indent="-174625" algn="l" defTabSz="1019175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"/>
        <a:defRPr sz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749550" indent="-255588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5588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5588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5588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одним скругленным углом 7"/>
          <p:cNvSpPr/>
          <p:nvPr/>
        </p:nvSpPr>
        <p:spPr bwMode="auto">
          <a:xfrm>
            <a:off x="0" y="-3"/>
            <a:ext cx="10440988" cy="7561266"/>
          </a:xfrm>
          <a:prstGeom prst="round1Rect">
            <a:avLst>
              <a:gd name="adj" fmla="val 0"/>
            </a:avLst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 bwMode="auto">
          <a:xfrm flipH="1" flipV="1">
            <a:off x="752470" y="-1"/>
            <a:ext cx="9688513" cy="5506207"/>
          </a:xfrm>
          <a:prstGeom prst="round1Rect">
            <a:avLst>
              <a:gd name="adj" fmla="val 22013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с одним скругленным углом 9"/>
          <p:cNvSpPr/>
          <p:nvPr/>
        </p:nvSpPr>
        <p:spPr bwMode="auto">
          <a:xfrm flipV="1">
            <a:off x="0" y="0"/>
            <a:ext cx="9680448" cy="3089910"/>
          </a:xfrm>
          <a:prstGeom prst="round1Rect">
            <a:avLst>
              <a:gd name="adj" fmla="val 22013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752475" y="567805"/>
            <a:ext cx="6610352" cy="867041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Новые условия предоставления займов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766764" y="1910271"/>
            <a:ext cx="6596062" cy="573087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 1 апреля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2022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361949" y="-1841258"/>
            <a:ext cx="6610352" cy="867041"/>
          </a:xfrm>
          <a:prstGeom prst="rect">
            <a:avLst/>
          </a:prstGeom>
        </p:spPr>
        <p:txBody>
          <a:bodyPr anchor="ctr"/>
          <a:lstStyle>
            <a:lvl1pPr marL="0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defRPr sz="4000" b="1" baseline="0">
                <a:solidFill>
                  <a:schemeClr val="bg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176213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Trebuchet MS" pitchFamily="34" charset="0"/>
              <a:buNone/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360363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534987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Trebuchet MS" pitchFamily="34" charset="0"/>
              <a:buNone/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720725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7495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2067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6639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1211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endParaRPr lang="ru-RU" sz="3000" dirty="0"/>
          </a:p>
        </p:txBody>
      </p:sp>
      <p:sp>
        <p:nvSpPr>
          <p:cNvPr id="7" name="Текст 7"/>
          <p:cNvSpPr txBox="1">
            <a:spLocks/>
          </p:cNvSpPr>
          <p:nvPr/>
        </p:nvSpPr>
        <p:spPr>
          <a:xfrm>
            <a:off x="376238" y="-992296"/>
            <a:ext cx="5535464" cy="573087"/>
          </a:xfrm>
          <a:prstGeom prst="rect">
            <a:avLst/>
          </a:prstGeom>
        </p:spPr>
        <p:txBody>
          <a:bodyPr/>
          <a:lstStyle>
            <a:lvl1pPr marL="0" indent="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defRPr sz="1800" baseline="0">
                <a:solidFill>
                  <a:schemeClr val="bg1">
                    <a:lumMod val="8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60363" indent="-184150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—"/>
              <a:defRPr sz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2pPr>
            <a:lvl3pPr marL="534988" indent="-174625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●"/>
              <a:defRPr sz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3pPr>
            <a:lvl4pPr marL="720725" indent="-185738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‐"/>
              <a:defRPr sz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4pPr>
            <a:lvl5pPr marL="895350" indent="-174625" algn="l" defTabSz="1019175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"/>
              <a:defRPr sz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/>
              </a:defRPr>
            </a:lvl5pPr>
            <a:lvl6pPr marL="27495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2067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6639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121150" indent="-255588" algn="l" defTabSz="1019175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-612948"/>
            <a:ext cx="10440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  <a:latin typeface="+mj-lt"/>
              </a:rPr>
              <a:t>ТИТУЛЬНЫЙ СЛАЙД</a:t>
            </a:r>
          </a:p>
        </p:txBody>
      </p:sp>
      <p:pic>
        <p:nvPicPr>
          <p:cNvPr id="13" name="Picture 2" descr="https://www.mofmicro.ru/ru/simai.data/image/logo/mof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112" y="3333215"/>
            <a:ext cx="1603528" cy="160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20851" y="3536618"/>
            <a:ext cx="7233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B56C0D"/>
                </a:solidFill>
              </a:rPr>
              <a:t>Московский областной фонд микрофинансирования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4269004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7F2522F-4EC1-41C1-9CF4-9C2E349B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45FD37-27A5-4BCF-87D6-501C3349B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895" y="40590"/>
            <a:ext cx="5643244" cy="701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91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FDE8FA-2AA4-4A47-908A-CAC9F5F5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B920350-3040-48B6-9B45-8C7B115B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Изменения в порядок микрофинансирования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F34C87E-947B-4365-B511-836504878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2477"/>
              </p:ext>
            </p:extLst>
          </p:nvPr>
        </p:nvGraphicFramePr>
        <p:xfrm>
          <a:off x="688368" y="1460412"/>
          <a:ext cx="8784816" cy="5287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08">
                  <a:extLst>
                    <a:ext uri="{9D8B030D-6E8A-4147-A177-3AD203B41FA5}">
                      <a16:colId xmlns:a16="http://schemas.microsoft.com/office/drawing/2014/main" val="2315638582"/>
                    </a:ext>
                  </a:extLst>
                </a:gridCol>
                <a:gridCol w="4392408">
                  <a:extLst>
                    <a:ext uri="{9D8B030D-6E8A-4147-A177-3AD203B41FA5}">
                      <a16:colId xmlns:a16="http://schemas.microsoft.com/office/drawing/2014/main" val="356944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8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3.1. б) Заявитель зарегистрирован в качестве налогоплательщика на территории Московской области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3.1. 2) Имеющим адрес юридической регистрации, состоящим на налоговом учете и осуществляющим предпринимательскую деятельность на территории Московской области или территории города Байконур Республики Казахстан на время его аренды Российской Федерацией.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730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3.5. Фонд вправе отказать в предоставлении займа Заемщику, имеющему адрес юридической регистрации на территории Московской области, если заемные средства планируется направить на приобретение основных средств и дальнейшее их использование на территории другого субъекта РФ.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665484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36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2169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0A89BBB-8CC9-4658-B92E-D6CF831B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5457971-CA21-4DDF-A41B-2393F4054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225784"/>
              </p:ext>
            </p:extLst>
          </p:nvPr>
        </p:nvGraphicFramePr>
        <p:xfrm>
          <a:off x="1483261" y="1862683"/>
          <a:ext cx="7851657" cy="3644607"/>
        </p:xfrm>
        <a:graphic>
          <a:graphicData uri="http://schemas.openxmlformats.org/drawingml/2006/table">
            <a:tbl>
              <a:tblPr/>
              <a:tblGrid>
                <a:gridCol w="2757682">
                  <a:extLst>
                    <a:ext uri="{9D8B030D-6E8A-4147-A177-3AD203B41FA5}">
                      <a16:colId xmlns:a16="http://schemas.microsoft.com/office/drawing/2014/main" val="1351382252"/>
                    </a:ext>
                  </a:extLst>
                </a:gridCol>
                <a:gridCol w="766618">
                  <a:extLst>
                    <a:ext uri="{9D8B030D-6E8A-4147-A177-3AD203B41FA5}">
                      <a16:colId xmlns:a16="http://schemas.microsoft.com/office/drawing/2014/main" val="4195935435"/>
                    </a:ext>
                  </a:extLst>
                </a:gridCol>
                <a:gridCol w="2067851">
                  <a:extLst>
                    <a:ext uri="{9D8B030D-6E8A-4147-A177-3AD203B41FA5}">
                      <a16:colId xmlns:a16="http://schemas.microsoft.com/office/drawing/2014/main" val="1946583955"/>
                    </a:ext>
                  </a:extLst>
                </a:gridCol>
                <a:gridCol w="1436625">
                  <a:extLst>
                    <a:ext uri="{9D8B030D-6E8A-4147-A177-3AD203B41FA5}">
                      <a16:colId xmlns:a16="http://schemas.microsoft.com/office/drawing/2014/main" val="3852256313"/>
                    </a:ext>
                  </a:extLst>
                </a:gridCol>
                <a:gridCol w="822881">
                  <a:extLst>
                    <a:ext uri="{9D8B030D-6E8A-4147-A177-3AD203B41FA5}">
                      <a16:colId xmlns:a16="http://schemas.microsoft.com/office/drawing/2014/main" val="344581364"/>
                    </a:ext>
                  </a:extLst>
                </a:gridCol>
              </a:tblGrid>
              <a:tr h="32660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Сумма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стандарт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Сумма экспресс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84331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Удаленные территории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783311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Социальный бизнес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163725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Импортозамещение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594070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«Самозанятый»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283116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564722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Начни свое дело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368904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Общая программа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37228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Рефинансирование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168409"/>
                  </a:ext>
                </a:extLst>
              </a:tr>
              <a:tr h="3429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Беззалоговый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522090"/>
                  </a:ext>
                </a:extLst>
              </a:tr>
            </a:tbl>
          </a:graphicData>
        </a:graphic>
      </p:graphicFrame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475944DA-31E5-403F-90F5-0BF67FFA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63" y="299131"/>
            <a:ext cx="9036050" cy="4953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Продуктовая </a:t>
            </a:r>
            <a:r>
              <a:rPr lang="ru-RU" dirty="0">
                <a:solidFill>
                  <a:schemeClr val="tx1"/>
                </a:solidFill>
              </a:rPr>
              <a:t>линейка</a:t>
            </a:r>
          </a:p>
        </p:txBody>
      </p:sp>
    </p:spTree>
    <p:extLst>
      <p:ext uri="{BB962C8B-B14F-4D97-AF65-F5344CB8AC3E}">
        <p14:creationId xmlns:p14="http://schemas.microsoft.com/office/powerpoint/2010/main" val="1748389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7687E5F-AAC0-4905-85E2-7979AFEB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E51596E-708D-45D7-9A39-AE6FD8002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71976"/>
              </p:ext>
            </p:extLst>
          </p:nvPr>
        </p:nvGraphicFramePr>
        <p:xfrm>
          <a:off x="1364298" y="1701021"/>
          <a:ext cx="8148508" cy="3755080"/>
        </p:xfrm>
        <a:graphic>
          <a:graphicData uri="http://schemas.openxmlformats.org/drawingml/2006/table">
            <a:tbl>
              <a:tblPr/>
              <a:tblGrid>
                <a:gridCol w="3813183">
                  <a:extLst>
                    <a:ext uri="{9D8B030D-6E8A-4147-A177-3AD203B41FA5}">
                      <a16:colId xmlns:a16="http://schemas.microsoft.com/office/drawing/2014/main" val="2377130730"/>
                    </a:ext>
                  </a:extLst>
                </a:gridCol>
                <a:gridCol w="1816443">
                  <a:extLst>
                    <a:ext uri="{9D8B030D-6E8A-4147-A177-3AD203B41FA5}">
                      <a16:colId xmlns:a16="http://schemas.microsoft.com/office/drawing/2014/main" val="1715875022"/>
                    </a:ext>
                  </a:extLst>
                </a:gridCol>
                <a:gridCol w="2518882">
                  <a:extLst>
                    <a:ext uri="{9D8B030D-6E8A-4147-A177-3AD203B41FA5}">
                      <a16:colId xmlns:a16="http://schemas.microsoft.com/office/drawing/2014/main" val="1783685391"/>
                    </a:ext>
                  </a:extLst>
                </a:gridCol>
              </a:tblGrid>
              <a:tr h="63077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Кредитные продукты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795385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Удаленные территории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117299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Социальный бизнес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912358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«Самозанятый»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181984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684752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Начни свое дело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377150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Общая программа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7727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Беззалоговый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521933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Импортозамещение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002391"/>
                  </a:ext>
                </a:extLst>
              </a:tr>
              <a:tr h="3207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Рефинансирование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                       (10% для соц.)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004861"/>
                  </a:ext>
                </a:extLst>
              </a:tr>
            </a:tbl>
          </a:graphicData>
        </a:graphic>
      </p:graphicFrame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8ED4241E-9C79-477E-8E31-398015F87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757" y="349372"/>
            <a:ext cx="9036050" cy="4953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Сравнение продуктовой линейки</a:t>
            </a:r>
          </a:p>
        </p:txBody>
      </p:sp>
    </p:spTree>
    <p:extLst>
      <p:ext uri="{BB962C8B-B14F-4D97-AF65-F5344CB8AC3E}">
        <p14:creationId xmlns:p14="http://schemas.microsoft.com/office/powerpoint/2010/main" val="13717139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1B9F0AE-9654-4426-A1D5-58E2933E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17DE90C-FB84-499A-AB21-136EAFA4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370" y="349754"/>
            <a:ext cx="9036621" cy="49498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Предложения банков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1BECC8C-E531-475A-8DC0-40DBBB7C1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450333"/>
              </p:ext>
            </p:extLst>
          </p:nvPr>
        </p:nvGraphicFramePr>
        <p:xfrm>
          <a:off x="963315" y="1784193"/>
          <a:ext cx="8757246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8059">
                  <a:extLst>
                    <a:ext uri="{9D8B030D-6E8A-4147-A177-3AD203B41FA5}">
                      <a16:colId xmlns:a16="http://schemas.microsoft.com/office/drawing/2014/main" val="3567709379"/>
                    </a:ext>
                  </a:extLst>
                </a:gridCol>
                <a:gridCol w="1628503">
                  <a:extLst>
                    <a:ext uri="{9D8B030D-6E8A-4147-A177-3AD203B41FA5}">
                      <a16:colId xmlns:a16="http://schemas.microsoft.com/office/drawing/2014/main" val="3183852876"/>
                    </a:ext>
                  </a:extLst>
                </a:gridCol>
                <a:gridCol w="2268272">
                  <a:extLst>
                    <a:ext uri="{9D8B030D-6E8A-4147-A177-3AD203B41FA5}">
                      <a16:colId xmlns:a16="http://schemas.microsoft.com/office/drawing/2014/main" val="595527134"/>
                    </a:ext>
                  </a:extLst>
                </a:gridCol>
                <a:gridCol w="1792412">
                  <a:extLst>
                    <a:ext uri="{9D8B030D-6E8A-4147-A177-3AD203B41FA5}">
                      <a16:colId xmlns:a16="http://schemas.microsoft.com/office/drawing/2014/main" val="34379828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МСП-банк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362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Оборотное кредитование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 12.25 %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1 - 500 млн </a:t>
                      </a: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 36 месяцев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354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 12.25 %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10 - 1000 млн </a:t>
                      </a: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 84 месяцев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603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Самозанятые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 14 %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тыс</a:t>
                      </a:r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5 млн </a:t>
                      </a:r>
                      <a:r>
                        <a:rPr lang="ru-RU" sz="18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 36 месяцев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09381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90EC335-156F-48FB-943C-6410E40FB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239834"/>
              </p:ext>
            </p:extLst>
          </p:nvPr>
        </p:nvGraphicFramePr>
        <p:xfrm>
          <a:off x="1075176" y="3966172"/>
          <a:ext cx="8645385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1334">
                  <a:extLst>
                    <a:ext uri="{9D8B030D-6E8A-4147-A177-3AD203B41FA5}">
                      <a16:colId xmlns:a16="http://schemas.microsoft.com/office/drawing/2014/main" val="1087886293"/>
                    </a:ext>
                  </a:extLst>
                </a:gridCol>
                <a:gridCol w="1622892">
                  <a:extLst>
                    <a:ext uri="{9D8B030D-6E8A-4147-A177-3AD203B41FA5}">
                      <a16:colId xmlns:a16="http://schemas.microsoft.com/office/drawing/2014/main" val="3848998708"/>
                    </a:ext>
                  </a:extLst>
                </a:gridCol>
                <a:gridCol w="4101159">
                  <a:extLst>
                    <a:ext uri="{9D8B030D-6E8A-4147-A177-3AD203B41FA5}">
                      <a16:colId xmlns:a16="http://schemas.microsoft.com/office/drawing/2014/main" val="264079851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Корпорации МСП и ЦБ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%%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Категории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312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«ПСК Антикризисная»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Приоритетные виды деятельности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824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«ПСК Инвестиционная»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Малый и микробизнес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503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«ПСК «Оборотная»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Малый и микробизнес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340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5697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5FDE8FA-2AA4-4A47-908A-CAC9F5F5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B920350-3040-48B6-9B45-8C7B115B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Импортозамещение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F34C87E-947B-4365-B511-836504878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60139"/>
              </p:ext>
            </p:extLst>
          </p:nvPr>
        </p:nvGraphicFramePr>
        <p:xfrm>
          <a:off x="436563" y="1354961"/>
          <a:ext cx="8784816" cy="4971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42">
                  <a:extLst>
                    <a:ext uri="{9D8B030D-6E8A-4147-A177-3AD203B41FA5}">
                      <a16:colId xmlns:a16="http://schemas.microsoft.com/office/drawing/2014/main" val="2315638582"/>
                    </a:ext>
                  </a:extLst>
                </a:gridCol>
                <a:gridCol w="6651174">
                  <a:extLst>
                    <a:ext uri="{9D8B030D-6E8A-4147-A177-3AD203B41FA5}">
                      <a16:colId xmlns:a16="http://schemas.microsoft.com/office/drawing/2014/main" val="356944308"/>
                    </a:ext>
                  </a:extLst>
                </a:gridCol>
              </a:tblGrid>
              <a:tr h="42614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84748"/>
                  </a:ext>
                </a:extLst>
              </a:tr>
              <a:tr h="454555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Получатели займов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Субъекты МСП, которые начиная с 24 февраля 2022 года соответствуют одному из следующих критериев: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Увеличены производственные мощности (объем продаж) по действующему производству более чем на 20 % по сравнению со среднемесячным за 2021 год (период исчисляется с 24 февраля 2022 года и по дату подачи заявления)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Начато производство/продажа импортозамещающих товаров </a:t>
                      </a:r>
                    </a:p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 условии, что деятельность осуществляется в следующих отраслях: растениеводство, животноводство, производство текстильных тканей, готовых текстильных изделий, одежды             (в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изделий из кожи), бумажных изделий хозяйственно-бытового и санитарно-гигиенического назначения, мыла и моющих, чистящих и полирующих средств, парфюмерных и косметических средств, лекарственных средств и материалов, применяемых в медицинских целях,  элементов электронной аппаратуры, компьютеров и периферийного оборудования и прочего электрического оборудования, и прочее производство импортозамещающих товаров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730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457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DF10873-15CA-47F9-A111-4450A88D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8F4BDBB-D81D-4A77-AB34-B7C03AF76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38" y="273093"/>
            <a:ext cx="9036621" cy="49498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Перечень документов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6B3D999-36C8-457B-B72A-FC16776C8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612615"/>
              </p:ext>
            </p:extLst>
          </p:nvPr>
        </p:nvGraphicFramePr>
        <p:xfrm>
          <a:off x="184935" y="667820"/>
          <a:ext cx="9965932" cy="6654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6017">
                  <a:extLst>
                    <a:ext uri="{9D8B030D-6E8A-4147-A177-3AD203B41FA5}">
                      <a16:colId xmlns:a16="http://schemas.microsoft.com/office/drawing/2014/main" val="2991620838"/>
                    </a:ext>
                  </a:extLst>
                </a:gridCol>
                <a:gridCol w="5039915">
                  <a:extLst>
                    <a:ext uri="{9D8B030D-6E8A-4147-A177-3AD203B41FA5}">
                      <a16:colId xmlns:a16="http://schemas.microsoft.com/office/drawing/2014/main" val="3165498384"/>
                    </a:ext>
                  </a:extLst>
                </a:gridCol>
              </a:tblGrid>
              <a:tr h="819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Стандарт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Экспресс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922809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</a:rPr>
                        <a:t>Заявление-анкета на предоставление займа (на бланке Фонда, приложение № 6)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</a:rPr>
                        <a:t>Заявление-анкета на предоставление займа (на бланке Фонда, приложение № 6)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802833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Фотографии с места ведения бизнеса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912487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Для Заявителей, обращающихся повторно: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Для Заявителей, обращающихся повторно: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152732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 dirty="0">
                          <a:effectLst/>
                        </a:rPr>
                        <a:t>- документы, подтверждающие целевое использование предыдущего займа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- документы, подтверждающие целевое использование предыдущего займа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4525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(Отчет о целевом использовании на бланке Фонда, Договоры, счета-фактуры, накладные, подтверждение оплаты и пр. )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(Отчет о целевом использовании на бланке Фонда, Договоры, счета-фактуры, накладные, подтверждение оплаты и пр.)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877841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u="none" strike="noStrike" dirty="0">
                          <a:effectLst/>
                        </a:rPr>
                        <a:t>Учредительные документы (фонд может запросить иные документы, не включенные в данный перечень) *: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u="none" strike="noStrike" dirty="0">
                          <a:effectLst/>
                        </a:rPr>
                        <a:t>Учредительные документы (фонд может запросить иные документы, не включенные в данный перечень) *: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839627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4.1.  Решение (протокол) о создании (листы в сшитом виде, заверенные подписью и печатью)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3.1.  Решение (протокол) о создании (листы в сшитом виде, заверенные подписью и печатью)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211048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4.2. Устав с отметкой о регистрации (листы в сшитом виде, заверенные подписью и печатью)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3.2. Устав с отметкой о регистрации (листы в сшитом виде, заверенные подписью и печатью)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504232"/>
                  </a:ext>
                </a:extLst>
              </a:tr>
              <a:tr h="44568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 dirty="0">
                          <a:effectLst/>
                        </a:rPr>
                        <a:t>4.3. Протокол общего собрания учредителя(лей) об одобрении сделок (не требуется если собственник единственный) на получение займа, передаче в залог имущества (с указанием перечня имущества), предоставление поручительства (заверенные подписью и печатью)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3.3. Протокол общего собрания учредителя(лей) об одобрении сделок (не требуется если собственник единственный) на получение займа, передаче в залог имущества (с указанием перечня имущества), предоставление поручительства (заверенные подписью и печатью)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116861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u="none" strike="noStrike" dirty="0">
                          <a:effectLst/>
                        </a:rPr>
                        <a:t>Документы, подтверждающие полномочия руководителя: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u="none" strike="noStrike" dirty="0">
                          <a:effectLst/>
                        </a:rPr>
                        <a:t>Документы, подтверждающие полномочия руководителя: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118780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5.1.  Копия паспорта руководителя (</a:t>
                      </a:r>
                      <a:r>
                        <a:rPr lang="ru-RU" sz="800" u="sng" strike="noStrike">
                          <a:effectLst/>
                        </a:rPr>
                        <a:t>все страницы</a:t>
                      </a:r>
                      <a:r>
                        <a:rPr lang="ru-RU" sz="800" u="none" strike="noStrike">
                          <a:effectLst/>
                        </a:rPr>
                        <a:t>) *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4.1.  Копия паспорта руководителя (</a:t>
                      </a:r>
                      <a:r>
                        <a:rPr lang="ru-RU" sz="800" u="sng" strike="noStrike">
                          <a:effectLst/>
                        </a:rPr>
                        <a:t>все страницы</a:t>
                      </a:r>
                      <a:r>
                        <a:rPr lang="ru-RU" sz="800" u="none" strike="noStrike">
                          <a:effectLst/>
                        </a:rPr>
                        <a:t>) *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152469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5.2. Согласие на обработку персональных данных на бланке Фонда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4.2. Согласие на обработку персональных данных на бланке Фонда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787616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Копии паспортов собственников бизнеса с совокупной долей не менее 51% в УК, выступающих поручителями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Копии паспортов собственников бизнеса с совокупной долей не менее 51% в УК, выступающих поручителями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67180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Анкеты Поручителя/Залогодателя - физического лица (на бланке Фонда по форме Приложения № 10) от собственников бизнеса с совокупной долей не менее 51% в УК, выступающих поручителями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Анкеты Поручителя/Залогодателя - физического лица (на бланке Фонда по форме Приложения № 10) от собственников бизнеса с совокупной долей не менее 51% в УК, выступающих поручителями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961331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sng" strike="noStrike">
                          <a:effectLst/>
                        </a:rPr>
                        <a:t>Для Заявителей, применяющих несколько видов налогообложения информация предоставляется по каждой из используемых систем налогообложения.</a:t>
                      </a:r>
                      <a:endParaRPr lang="ru-RU" sz="800" b="0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806156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·         Для организаций на общей системе налогообложения: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512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790428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-  налоговая декларация по налогу на прибыль </a:t>
                      </a:r>
                      <a:r>
                        <a:rPr lang="ru-RU" sz="800" u="sng" strike="noStrike">
                          <a:effectLst/>
                        </a:rPr>
                        <a:t>за последний отчетный период</a:t>
                      </a:r>
                      <a:r>
                        <a:rPr lang="ru-RU" sz="800" u="none" strike="noStrike">
                          <a:effectLst/>
                        </a:rPr>
                        <a:t> (нужна отметка налогового органа, либо протокол входного контроля, либо почтовое уведомление)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186946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·         Для организаций на УСНО: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512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072734"/>
                  </a:ext>
                </a:extLst>
              </a:tr>
              <a:tr h="3575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 – налоговая декларация по налогу, уплачиваемому в связи с применением упрощенной системы налогообложения </a:t>
                      </a:r>
                      <a:r>
                        <a:rPr lang="ru-RU" sz="800" u="sng" strike="noStrike">
                          <a:effectLst/>
                        </a:rPr>
                        <a:t>за последний налоговый период</a:t>
                      </a:r>
                      <a:r>
                        <a:rPr lang="ru-RU" sz="800" u="none" strike="noStrike">
                          <a:effectLst/>
                        </a:rPr>
                        <a:t> (нужна отметка налогового органа, либо протокол входного контроля, либо почтовое уведомление)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582283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·         Для организаций на ЕСХН: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4512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873732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–налоговая декларация по единому сельскохозяйственному налогу </a:t>
                      </a:r>
                      <a:r>
                        <a:rPr lang="ru-RU" sz="800" u="sng" strike="noStrike">
                          <a:effectLst/>
                        </a:rPr>
                        <a:t>за последний отчетный период</a:t>
                      </a:r>
                      <a:r>
                        <a:rPr lang="ru-RU" sz="800" u="none" strike="noStrike">
                          <a:effectLst/>
                        </a:rPr>
                        <a:t> (нужна отметка налогового органа, либо протокол входного контроля, либо почтовое уведомление)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623338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Выписки со всех действующих расчетных счетов с расшифровкой назначения платежей не менее чем за 3 предшествующих месяца в электронном виде в формате PDF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u="none" strike="noStrike" dirty="0">
                          <a:effectLst/>
                        </a:rPr>
                        <a:t>Выписки со всех действующих расчетных счетов с расшифровкой назначения платежей не менее чем за 3 предшествующих месяца в электронном виде в формате PDF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136546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Для Заявителей срок деятельности которых менее 6-ти месяцев, либо открывающих новое направление в бизнесе: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565346"/>
                  </a:ext>
                </a:extLst>
              </a:tr>
              <a:tr h="1007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ТЭО проекта (на бланке Фонда, приложение № 11а)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439950"/>
                  </a:ext>
                </a:extLst>
              </a:tr>
              <a:tr h="445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Развернутый бизнес-план, содержащий сведения о проекте, товарах (услугах), производстве, рынках сбыта, маркетинге, финансировании, в соответствии с примерной формой (на бланке Фонда, приложение № 11б), Договоры, подтверждающие реализацию проекта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646646"/>
                  </a:ext>
                </a:extLst>
              </a:tr>
              <a:tr h="445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Для Заявителей срок деятельности которых менее 6-ти месяцев, либо открывающих новое направление в бизнесе, </a:t>
                      </a:r>
                      <a:r>
                        <a:rPr lang="ru-RU" sz="800" u="sng" strike="noStrike">
                          <a:effectLst/>
                        </a:rPr>
                        <a:t>претендующих на сумму займа свыше 2 000 тыс.руб.</a:t>
                      </a:r>
                      <a:r>
                        <a:rPr lang="ru-RU" sz="800" u="none" strike="noStrike">
                          <a:effectLst/>
                        </a:rPr>
                        <a:t> – документы, подтверждающие вложение собственных средств в реализацию проекта с заполнением на бланке Фонда отчета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725653"/>
                  </a:ext>
                </a:extLst>
              </a:tr>
              <a:tr h="2694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Свидетельство о праве собственности на недвижимость, используемую для осуществления деятельности или Договоры аренды недвижимости (заверенные копии)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</a:rPr>
                        <a:t>Свидетельство о праве собственности на недвижимость, используемую для осуществления деятельности или Договоры аренды недвижимости (заверенные копии)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888946"/>
                  </a:ext>
                </a:extLst>
              </a:tr>
              <a:tr h="1812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>
                          <a:effectLst/>
                        </a:rPr>
                        <a:t>Действующие лизинговые договоры, договоры займа с графиками возврата, подтверждение кредитной истории (заверенные копии)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57" marR="4357" marT="43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747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8347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93A67B5-EC35-414C-9383-A124CE71B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38668-7D67-484D-9731-F7DF8106DC22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A83D6D8-941D-43DC-AE2B-00E33B09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63" y="426739"/>
            <a:ext cx="9036621" cy="49498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Причины отказа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31091EF-883F-40B2-A8FF-82E262558EDB}"/>
              </a:ext>
            </a:extLst>
          </p:cNvPr>
          <p:cNvSpPr/>
          <p:nvPr/>
        </p:nvSpPr>
        <p:spPr bwMode="auto">
          <a:xfrm>
            <a:off x="436563" y="1407561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Установления Фондом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недостоверности сведений,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содержащихся в заявлении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1B3C7D6-62F4-4C93-B45B-A38F9F9522AB}"/>
              </a:ext>
            </a:extLst>
          </p:cNvPr>
          <p:cNvSpPr/>
          <p:nvPr/>
        </p:nvSpPr>
        <p:spPr bwMode="auto">
          <a:xfrm>
            <a:off x="3676757" y="1407561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Непредставления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полного пакета документов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6B80483-BA25-4DA0-B898-55C502C81EDD}"/>
              </a:ext>
            </a:extLst>
          </p:cNvPr>
          <p:cNvSpPr/>
          <p:nvPr/>
        </p:nvSpPr>
        <p:spPr bwMode="auto">
          <a:xfrm>
            <a:off x="6956607" y="1407560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Е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сли объем действующих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з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аймов превышает лимит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11803B-76B1-49DF-AEE0-2F70BB41CE50}"/>
              </a:ext>
            </a:extLst>
          </p:cNvPr>
          <p:cNvSpPr/>
          <p:nvPr/>
        </p:nvSpPr>
        <p:spPr bwMode="auto">
          <a:xfrm>
            <a:off x="5412870" y="2751762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Имеются основания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в соответствии с 115-ФЗ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28F3F4C-6CEE-4735-95E3-ECC839E9CE16}"/>
              </a:ext>
            </a:extLst>
          </p:cNvPr>
          <p:cNvSpPr/>
          <p:nvPr/>
        </p:nvSpPr>
        <p:spPr bwMode="auto">
          <a:xfrm>
            <a:off x="1867400" y="2739776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В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ыявлены высокие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риски неисполнения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обязательств по займу.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1A0087C-A8D6-4910-A849-3A8DB26D0733}"/>
              </a:ext>
            </a:extLst>
          </p:cNvPr>
          <p:cNvSpPr/>
          <p:nvPr/>
        </p:nvSpPr>
        <p:spPr bwMode="auto">
          <a:xfrm>
            <a:off x="323664" y="5667861"/>
            <a:ext cx="2070216" cy="97168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Н</a:t>
            </a: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ахождение в реестре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недобросовестных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поставщиков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F9FC237-2446-42F6-8A23-6C1BD89921E2}"/>
              </a:ext>
            </a:extLst>
          </p:cNvPr>
          <p:cNvSpPr/>
          <p:nvPr/>
        </p:nvSpPr>
        <p:spPr bwMode="auto">
          <a:xfrm>
            <a:off x="6956607" y="4227042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Н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аличие действующих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более 6 месяцев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исполнительных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производств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156614D-EC3E-4FE0-996D-DD2923C8EB0F}"/>
              </a:ext>
            </a:extLst>
          </p:cNvPr>
          <p:cNvSpPr/>
          <p:nvPr/>
        </p:nvSpPr>
        <p:spPr bwMode="auto">
          <a:xfrm>
            <a:off x="3676436" y="4230465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Н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аличие просроченной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з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адолженности свыше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180 дней в течение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последних 3 лет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DD05604-E044-4D4B-ADAA-AF959B873A9D}"/>
              </a:ext>
            </a:extLst>
          </p:cNvPr>
          <p:cNvSpPr/>
          <p:nvPr/>
        </p:nvSpPr>
        <p:spPr bwMode="auto">
          <a:xfrm>
            <a:off x="323663" y="4210691"/>
            <a:ext cx="3087473" cy="119180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5A3606"/>
                </a:solidFill>
                <a:latin typeface="Trebuchet MS" panose="020B0603020202020204" pitchFamily="34" charset="0"/>
              </a:rPr>
              <a:t>Н</a:t>
            </a: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аличие текущей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просроченной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задолженности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495F800-8EED-47E9-A71C-891C3B2223BE}"/>
              </a:ext>
            </a:extLst>
          </p:cNvPr>
          <p:cNvSpPr/>
          <p:nvPr/>
        </p:nvSpPr>
        <p:spPr bwMode="auto">
          <a:xfrm>
            <a:off x="2841535" y="5655871"/>
            <a:ext cx="2180465" cy="97168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Д</a:t>
            </a: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олги Заемщика в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течение последних 3 лет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переданы</a:t>
            </a: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 коллекторам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9DA9C14-4727-4322-98FC-7F9AE0DA8D34}"/>
              </a:ext>
            </a:extLst>
          </p:cNvPr>
          <p:cNvSpPr/>
          <p:nvPr/>
        </p:nvSpPr>
        <p:spPr bwMode="auto">
          <a:xfrm>
            <a:off x="5412870" y="5667861"/>
            <a:ext cx="2070216" cy="97168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Заемщиком нарушены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условия </a:t>
            </a:r>
          </a:p>
          <a:p>
            <a:pPr marL="0" marR="0" indent="0" algn="ctr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kern="1200" dirty="0">
                <a:solidFill>
                  <a:srgbClr val="5A3606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договора займа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BDDC630-A3F8-4CD1-AE19-59DD16424DB7}"/>
              </a:ext>
            </a:extLst>
          </p:cNvPr>
          <p:cNvSpPr/>
          <p:nvPr/>
        </p:nvSpPr>
        <p:spPr bwMode="auto">
          <a:xfrm>
            <a:off x="7873955" y="5667861"/>
            <a:ext cx="2070216" cy="971681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19175"/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Бенефициар </a:t>
            </a:r>
          </a:p>
          <a:p>
            <a:pPr algn="ctr" defTabSz="1019175"/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зарегистрирован </a:t>
            </a:r>
          </a:p>
          <a:p>
            <a:pPr algn="ctr" defTabSz="1019175"/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в недружественной </a:t>
            </a:r>
          </a:p>
          <a:p>
            <a:pPr algn="ctr" defTabSz="1019175"/>
            <a:r>
              <a:rPr lang="ru-RU" sz="1400" dirty="0">
                <a:solidFill>
                  <a:srgbClr val="5A3606"/>
                </a:solidFill>
                <a:latin typeface="Trebuchet MS" panose="020B0603020202020204" pitchFamily="34" charset="0"/>
              </a:rPr>
              <a:t>стране</a:t>
            </a:r>
          </a:p>
        </p:txBody>
      </p:sp>
    </p:spTree>
    <p:extLst>
      <p:ext uri="{BB962C8B-B14F-4D97-AF65-F5344CB8AC3E}">
        <p14:creationId xmlns:p14="http://schemas.microsoft.com/office/powerpoint/2010/main" val="30117970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8">
      <a:dk1>
        <a:srgbClr val="5A3606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F6C37E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TransCapitalBank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44176</TotalTime>
  <Words>1271</Words>
  <Application>Microsoft Office PowerPoint</Application>
  <PresentationFormat>Произвольный</PresentationFormat>
  <Paragraphs>231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Trebuchet MS</vt:lpstr>
      <vt:lpstr>Wingdings</vt:lpstr>
      <vt:lpstr>Оформление по умолчанию</vt:lpstr>
      <vt:lpstr>Презентация PowerPoint</vt:lpstr>
      <vt:lpstr>Презентация PowerPoint</vt:lpstr>
      <vt:lpstr>Изменения в порядок микрофинансирования</vt:lpstr>
      <vt:lpstr>Продуктовая линейка</vt:lpstr>
      <vt:lpstr>Сравнение продуктовой линейки</vt:lpstr>
      <vt:lpstr>Предложения банков</vt:lpstr>
      <vt:lpstr>Импортозамещение</vt:lpstr>
      <vt:lpstr>Перечень документов</vt:lpstr>
      <vt:lpstr>Причины отказа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kaminskaya_av</dc:creator>
  <cp:lastModifiedBy>ПК</cp:lastModifiedBy>
  <cp:revision>2715</cp:revision>
  <cp:lastPrinted>2022-03-14T07:07:55Z</cp:lastPrinted>
  <dcterms:created xsi:type="dcterms:W3CDTF">2010-03-04T13:32:53Z</dcterms:created>
  <dcterms:modified xsi:type="dcterms:W3CDTF">2022-03-22T07:55:25Z</dcterms:modified>
</cp:coreProperties>
</file>